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  <p:sldMasterId id="2147483833" r:id="rId2"/>
    <p:sldMasterId id="2147483842" r:id="rId3"/>
  </p:sldMasterIdLst>
  <p:notesMasterIdLst>
    <p:notesMasterId r:id="rId39"/>
  </p:notesMasterIdLst>
  <p:sldIdLst>
    <p:sldId id="820" r:id="rId4"/>
    <p:sldId id="828" r:id="rId5"/>
    <p:sldId id="632" r:id="rId6"/>
    <p:sldId id="633" r:id="rId7"/>
    <p:sldId id="829" r:id="rId8"/>
    <p:sldId id="796" r:id="rId9"/>
    <p:sldId id="824" r:id="rId10"/>
    <p:sldId id="830" r:id="rId11"/>
    <p:sldId id="826" r:id="rId12"/>
    <p:sldId id="382" r:id="rId13"/>
    <p:sldId id="383" r:id="rId14"/>
    <p:sldId id="798" r:id="rId15"/>
    <p:sldId id="378" r:id="rId16"/>
    <p:sldId id="835" r:id="rId17"/>
    <p:sldId id="836" r:id="rId18"/>
    <p:sldId id="622" r:id="rId19"/>
    <p:sldId id="803" r:id="rId20"/>
    <p:sldId id="802" r:id="rId21"/>
    <p:sldId id="827" r:id="rId22"/>
    <p:sldId id="816" r:id="rId23"/>
    <p:sldId id="808" r:id="rId24"/>
    <p:sldId id="811" r:id="rId25"/>
    <p:sldId id="817" r:id="rId26"/>
    <p:sldId id="818" r:id="rId27"/>
    <p:sldId id="822" r:id="rId28"/>
    <p:sldId id="810" r:id="rId29"/>
    <p:sldId id="831" r:id="rId30"/>
    <p:sldId id="834" r:id="rId31"/>
    <p:sldId id="832" r:id="rId32"/>
    <p:sldId id="812" r:id="rId33"/>
    <p:sldId id="360" r:id="rId34"/>
    <p:sldId id="361" r:id="rId35"/>
    <p:sldId id="289" r:id="rId36"/>
    <p:sldId id="376" r:id="rId37"/>
    <p:sldId id="35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ck, David" initials="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5604" autoAdjust="0"/>
    <p:restoredTop sz="85769" autoAdjust="0"/>
  </p:normalViewPr>
  <p:slideViewPr>
    <p:cSldViewPr snapToGrid="0">
      <p:cViewPr varScale="1">
        <p:scale>
          <a:sx n="99" d="100"/>
          <a:sy n="99" d="100"/>
        </p:scale>
        <p:origin x="16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291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8D51-74B1-4761-BA3A-0630D3ED7C1C}" type="datetimeFigureOut">
              <a:rPr lang="es-CL" smtClean="0"/>
              <a:t>21-07-2019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1D00-A09F-48A1-92F2-742DD37B608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33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615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14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314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500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13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50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639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26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>
                <a:solidFill>
                  <a:prstClr val="black"/>
                </a:solidFill>
              </a:rPr>
              <a:pPr/>
              <a:t>19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8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224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491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276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847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89937-DAB2-4B7A-BD72-6C8B85C42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370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>
                <a:solidFill>
                  <a:prstClr val="black"/>
                </a:solidFill>
              </a:rPr>
              <a:pPr/>
              <a:t>28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77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67871-9FD3-4727-A182-A231A64CA631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33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369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540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51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31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617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372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41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1D00-A09F-48A1-92F2-742DD37B608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93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302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07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308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0F981F-687B-43D5-AC97-14AF6E48B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662363"/>
            <a:ext cx="6076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HIV Now: Current Controversies and New Developments in HIV Management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AC1F4C4-904F-4A08-85AB-1BEA559A2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987" y="328761"/>
            <a:ext cx="26624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1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9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6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9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8148638" y="5891213"/>
            <a:ext cx="36718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868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252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96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4224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0476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73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940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0281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06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960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0280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696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867666" y="1196020"/>
            <a:ext cx="9966619" cy="49421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1860464" y="399267"/>
            <a:ext cx="10162969" cy="47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572250"/>
            <a:ext cx="901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algn="ctr" defTabSz="914400" rtl="0" eaLnBrk="1" latinLnBrk="0" hangingPunct="1">
              <a:defRPr lang="en-US" sz="1200" strike="noStrike" kern="1200" smtClean="0">
                <a:solidFill>
                  <a:srgbClr val="91919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E749A00-40DF-604B-8B75-05AA84AB9C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8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618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0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60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185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61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446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400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5389454-5B1C-9C48-8A12-ED859FA6BD4D}" type="datetimeFigureOut">
              <a:rPr lang="es-ES_tradnl" smtClean="0"/>
              <a:t>21/07/2019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275BCD3-371B-FF4E-A9D4-0A1C53F5B4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5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21B61B-01FB-4547-87C7-04B98CF48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13" y="567125"/>
            <a:ext cx="2505673" cy="13168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59A636-3EC3-4DE1-AB50-D42F11C96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156" y="716490"/>
            <a:ext cx="2127688" cy="10181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9FAE23-AD72-463A-AF71-4A886CB5D0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406" y="574055"/>
            <a:ext cx="1438781" cy="1432684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71BD3B50-F66D-4E0B-8AA8-430BD86A9312}"/>
              </a:ext>
            </a:extLst>
          </p:cNvPr>
          <p:cNvSpPr txBox="1">
            <a:spLocks/>
          </p:cNvSpPr>
          <p:nvPr/>
        </p:nvSpPr>
        <p:spPr>
          <a:xfrm>
            <a:off x="645813" y="1743357"/>
            <a:ext cx="1086038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46D5902E-37D9-4FB2-8778-942E29799D57}"/>
              </a:ext>
            </a:extLst>
          </p:cNvPr>
          <p:cNvSpPr txBox="1">
            <a:spLocks/>
          </p:cNvSpPr>
          <p:nvPr/>
        </p:nvSpPr>
        <p:spPr>
          <a:xfrm>
            <a:off x="6948993" y="4964615"/>
            <a:ext cx="62179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Claudia Cortés 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CL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Associate</a:t>
            </a:r>
            <a:r>
              <a:rPr lang="es-C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 </a:t>
            </a:r>
            <a:r>
              <a:rPr lang="es-CL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professor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Universidad de Chile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8DF3F3-54A6-4FAE-ACA2-DA49162B090C}"/>
              </a:ext>
            </a:extLst>
          </p:cNvPr>
          <p:cNvSpPr/>
          <p:nvPr/>
        </p:nvSpPr>
        <p:spPr>
          <a:xfrm>
            <a:off x="1280140" y="2768897"/>
            <a:ext cx="9885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Antiretroviral therapy and women’s health.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9926DC-6C73-4BEC-9C22-B5F2054977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2" y="4423260"/>
            <a:ext cx="4505334" cy="18411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B0CBE1-FE85-4B4E-90DB-92D725D08E43}"/>
              </a:ext>
            </a:extLst>
          </p:cNvPr>
          <p:cNvSpPr txBox="1"/>
          <p:nvPr/>
        </p:nvSpPr>
        <p:spPr>
          <a:xfrm>
            <a:off x="477012" y="6435711"/>
            <a:ext cx="29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ccortes@fundacionarriaran.cl</a:t>
            </a:r>
          </a:p>
        </p:txBody>
      </p:sp>
    </p:spTree>
    <p:extLst>
      <p:ext uri="{BB962C8B-B14F-4D97-AF65-F5344CB8AC3E}">
        <p14:creationId xmlns:p14="http://schemas.microsoft.com/office/powerpoint/2010/main" val="407637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5C00B-FF1F-4943-BDEE-9EB7D5FE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Clinical Case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29950-B5B0-4D82-A837-0544BA137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2011680"/>
            <a:ext cx="7318548" cy="37661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dirty="0"/>
              <a:t>Camila, 26 years of age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A journalist </a:t>
            </a:r>
          </a:p>
          <a:p>
            <a:pPr marL="0" indent="0"/>
            <a:r>
              <a:rPr lang="en-US" sz="2400" dirty="0"/>
              <a:t>Recently diagnosed after blood donation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After extensive counseling baseline lab test are done:</a:t>
            </a:r>
          </a:p>
        </p:txBody>
      </p:sp>
      <p:pic>
        <p:nvPicPr>
          <p:cNvPr id="5" name="Gráfico 4" descr="Mujer">
            <a:extLst>
              <a:ext uri="{FF2B5EF4-FFF2-40B4-BE49-F238E27FC236}">
                <a16:creationId xmlns:a16="http://schemas.microsoft.com/office/drawing/2014/main" id="{6015EBF9-725F-4A4A-B686-89663785A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02C60-162F-470E-97C9-313C16AC6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180070"/>
            <a:ext cx="4933312" cy="4585392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/>
              <a:t>  </a:t>
            </a:r>
            <a:r>
              <a:rPr lang="es-CL" b="1" dirty="0" err="1"/>
              <a:t>Lab</a:t>
            </a:r>
            <a:r>
              <a:rPr lang="es-CL" b="1" dirty="0"/>
              <a:t> </a:t>
            </a:r>
            <a:r>
              <a:rPr lang="es-CL" b="1" dirty="0" err="1"/>
              <a:t>tests</a:t>
            </a:r>
            <a:r>
              <a:rPr lang="es-CL" b="1" dirty="0"/>
              <a:t>: </a:t>
            </a:r>
          </a:p>
          <a:p>
            <a:pPr marL="265113" indent="-265113"/>
            <a:r>
              <a:rPr lang="es-CL" dirty="0"/>
              <a:t>HBsAg                </a:t>
            </a:r>
            <a:r>
              <a:rPr lang="es-CL" dirty="0" err="1"/>
              <a:t>negative</a:t>
            </a:r>
            <a:endParaRPr lang="es-CL" dirty="0"/>
          </a:p>
          <a:p>
            <a:pPr marL="265113" indent="-265113"/>
            <a:r>
              <a:rPr lang="es-CL" dirty="0"/>
              <a:t>Total anti-</a:t>
            </a:r>
            <a:r>
              <a:rPr lang="es-CL" dirty="0" err="1"/>
              <a:t>HBc</a:t>
            </a:r>
            <a:r>
              <a:rPr lang="es-CL" dirty="0"/>
              <a:t>   </a:t>
            </a:r>
            <a:r>
              <a:rPr lang="es-CL" dirty="0" err="1"/>
              <a:t>negative</a:t>
            </a:r>
            <a:endParaRPr lang="es-CL" dirty="0"/>
          </a:p>
          <a:p>
            <a:pPr marL="265113" indent="-265113"/>
            <a:r>
              <a:rPr lang="es-CL" dirty="0"/>
              <a:t>HCV                    </a:t>
            </a:r>
            <a:r>
              <a:rPr lang="es-CL" dirty="0" err="1"/>
              <a:t>negative</a:t>
            </a:r>
            <a:endParaRPr lang="es-CL" dirty="0"/>
          </a:p>
          <a:p>
            <a:pPr marL="265113" indent="-265113"/>
            <a:r>
              <a:rPr lang="es-CL" dirty="0"/>
              <a:t>RPR                     (1/8)</a:t>
            </a:r>
          </a:p>
          <a:p>
            <a:pPr marL="265113" indent="-265113"/>
            <a:r>
              <a:rPr lang="es-CL" dirty="0"/>
              <a:t>TST                     </a:t>
            </a:r>
            <a:r>
              <a:rPr lang="es-CL" dirty="0" err="1"/>
              <a:t>negative</a:t>
            </a:r>
            <a:endParaRPr lang="es-CL" dirty="0"/>
          </a:p>
          <a:p>
            <a:pPr marL="265113" indent="-265113"/>
            <a:r>
              <a:rPr lang="es-CL" dirty="0"/>
              <a:t>HIV Viral load    83,000 </a:t>
            </a:r>
            <a:r>
              <a:rPr lang="es-CL" dirty="0" err="1"/>
              <a:t>cps</a:t>
            </a:r>
            <a:r>
              <a:rPr lang="es-CL" dirty="0"/>
              <a:t>/</a:t>
            </a:r>
            <a:r>
              <a:rPr lang="es-CL" dirty="0" err="1"/>
              <a:t>mL</a:t>
            </a:r>
            <a:endParaRPr lang="es-CL" dirty="0"/>
          </a:p>
          <a:p>
            <a:pPr marL="265113" indent="-265113"/>
            <a:r>
              <a:rPr lang="es-CL" dirty="0"/>
              <a:t>CD4                    385 cels/mm3</a:t>
            </a:r>
          </a:p>
          <a:p>
            <a:endParaRPr lang="es-CL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/>
              <a:t>  Normal </a:t>
            </a:r>
            <a:r>
              <a:rPr lang="es-CL" dirty="0" err="1"/>
              <a:t>physical</a:t>
            </a:r>
            <a:r>
              <a:rPr lang="es-CL" dirty="0"/>
              <a:t> </a:t>
            </a:r>
            <a:r>
              <a:rPr lang="es-CL" dirty="0" err="1"/>
              <a:t>examination</a:t>
            </a:r>
            <a:endParaRPr lang="es-CL" dirty="0"/>
          </a:p>
          <a:p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61D0430-74BD-4673-AA00-4F7B4831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930" y="1180070"/>
            <a:ext cx="6190735" cy="4585392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 Medication</a:t>
            </a:r>
            <a:r>
              <a:rPr lang="en-US" sz="2400" dirty="0"/>
              <a:t>:</a:t>
            </a:r>
          </a:p>
          <a:p>
            <a:pPr marL="895350" lvl="2" indent="0">
              <a:buClr>
                <a:schemeClr val="accent1"/>
              </a:buClr>
              <a:buNone/>
            </a:pPr>
            <a:r>
              <a:rPr lang="en-US" sz="2400" i="0" dirty="0"/>
              <a:t>Levothyroxine 50 </a:t>
            </a:r>
            <a:r>
              <a:rPr lang="en-US" sz="2400" i="0" dirty="0" err="1"/>
              <a:t>mcgr</a:t>
            </a:r>
            <a:endParaRPr lang="en-US" sz="2400" i="0" dirty="0"/>
          </a:p>
          <a:p>
            <a:pPr marL="895350" lvl="2" indent="0">
              <a:buClr>
                <a:schemeClr val="accent1"/>
              </a:buClr>
              <a:buNone/>
            </a:pPr>
            <a:r>
              <a:rPr lang="en-US" sz="2400" i="0" dirty="0" err="1"/>
              <a:t>Nuvaring</a:t>
            </a:r>
            <a:r>
              <a:rPr lang="en-US" sz="2400" i="0" dirty="0"/>
              <a:t> (</a:t>
            </a:r>
            <a:r>
              <a:rPr lang="en-US" sz="2400" i="0" dirty="0" err="1"/>
              <a:t>etonogestrel</a:t>
            </a:r>
            <a:r>
              <a:rPr lang="en-US" sz="2400" i="0" dirty="0"/>
              <a:t>/ethinyl estradiol)</a:t>
            </a:r>
          </a:p>
          <a:p>
            <a:pPr marL="895350" lvl="2" indent="0">
              <a:buClr>
                <a:schemeClr val="accent1"/>
              </a:buClr>
              <a:buNone/>
            </a:pPr>
            <a:r>
              <a:rPr lang="en-US" sz="2400" i="0" dirty="0"/>
              <a:t>Multivitamins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  <a:r>
              <a:rPr lang="en-US" sz="2400" b="1" dirty="0"/>
              <a:t>Habits</a:t>
            </a:r>
            <a:r>
              <a:rPr lang="en-US" sz="2400" dirty="0"/>
              <a:t>:</a:t>
            </a:r>
          </a:p>
          <a:p>
            <a:pPr marL="538163" lvl="1" indent="0">
              <a:buClr>
                <a:schemeClr val="accent1"/>
              </a:buClr>
              <a:buNone/>
            </a:pPr>
            <a:r>
              <a:rPr lang="en-US" sz="2400" dirty="0"/>
              <a:t>     Vegetarian </a:t>
            </a:r>
          </a:p>
          <a:p>
            <a:pPr marL="538163" lvl="1" indent="0">
              <a:buClr>
                <a:schemeClr val="accent1"/>
              </a:buClr>
              <a:buNone/>
            </a:pPr>
            <a:r>
              <a:rPr lang="en-US" sz="2400" dirty="0"/>
              <a:t>     Marihuana once or twice a month</a:t>
            </a:r>
          </a:p>
          <a:p>
            <a:pPr marL="538163" lvl="1" indent="0">
              <a:buClr>
                <a:schemeClr val="accent1"/>
              </a:buClr>
              <a:buNone/>
            </a:pPr>
            <a:r>
              <a:rPr lang="en-US" sz="2400" dirty="0"/>
              <a:t>     Ecstasy (twice in her life) </a:t>
            </a:r>
          </a:p>
          <a:p>
            <a:pPr marL="538163" lvl="1" indent="0">
              <a:buClr>
                <a:schemeClr val="accent1"/>
              </a:buClr>
              <a:buNone/>
            </a:pPr>
            <a:r>
              <a:rPr lang="en-US" sz="2400" dirty="0"/>
              <a:t>     Currently single  </a:t>
            </a:r>
          </a:p>
          <a:p>
            <a:pPr lvl="1"/>
            <a:endParaRPr lang="es-CL" sz="2400" dirty="0"/>
          </a:p>
        </p:txBody>
      </p:sp>
      <p:pic>
        <p:nvPicPr>
          <p:cNvPr id="14" name="Gráfico 13" descr="Medicina">
            <a:extLst>
              <a:ext uri="{FF2B5EF4-FFF2-40B4-BE49-F238E27FC236}">
                <a16:creationId xmlns:a16="http://schemas.microsoft.com/office/drawing/2014/main" id="{78982D4A-BE91-40B6-B498-3D2ED739B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8254" y="54122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7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762EF7-8C12-43DA-96BD-7CDFE6BE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36711"/>
            <a:ext cx="3733800" cy="498457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general considerations are important with this patient of childbearing age?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1658B-5B4D-427C-9EDA-6FBC4923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0" y="772297"/>
            <a:ext cx="7852834" cy="5689918"/>
          </a:xfrm>
        </p:spPr>
        <p:txBody>
          <a:bodyPr anchor="ctr">
            <a:normAutofit lnSpcReduction="10000"/>
          </a:bodyPr>
          <a:lstStyle/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Discuss childbearing intentions with all women of childbearing age and </a:t>
            </a:r>
            <a:r>
              <a:rPr lang="en-US" u="sng" dirty="0"/>
              <a:t>reassess frequently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Preconception care</a:t>
            </a:r>
          </a:p>
          <a:p>
            <a:pPr marL="598932" lvl="1">
              <a:buClr>
                <a:schemeClr val="accent1"/>
              </a:buClr>
              <a:buFontTx/>
              <a:buChar char="-"/>
            </a:pPr>
            <a:r>
              <a:rPr lang="en-US" dirty="0"/>
              <a:t>Prevention of unintended pregnancies</a:t>
            </a:r>
          </a:p>
          <a:p>
            <a:pPr marL="598932" lvl="1">
              <a:buClr>
                <a:schemeClr val="accent1"/>
              </a:buClr>
              <a:buFontTx/>
              <a:buChar char="-"/>
            </a:pPr>
            <a:r>
              <a:rPr lang="en-US" dirty="0"/>
              <a:t>Evaluation of effective and appropriate contraceptive methods</a:t>
            </a:r>
          </a:p>
          <a:p>
            <a:pPr marL="598932" lvl="1">
              <a:buClr>
                <a:schemeClr val="accent1"/>
              </a:buClr>
              <a:buFontTx/>
              <a:buChar char="-"/>
            </a:pPr>
            <a:endParaRPr lang="en-US" dirty="0"/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Optimization of women health (prior pregnancy/or not)</a:t>
            </a:r>
          </a:p>
          <a:p>
            <a:pPr marL="598932" lvl="1">
              <a:buClr>
                <a:schemeClr val="accent1"/>
              </a:buClr>
              <a:buFontTx/>
              <a:buChar char="-"/>
            </a:pPr>
            <a:r>
              <a:rPr lang="en-US" dirty="0"/>
              <a:t>Include information on safe sex, restriction of alcohol, illicit drugs and smoking</a:t>
            </a:r>
          </a:p>
          <a:p>
            <a:pPr marL="256032" lvl="1" indent="0">
              <a:buClr>
                <a:schemeClr val="accent1"/>
              </a:buClr>
              <a:buNone/>
            </a:pPr>
            <a:endParaRPr lang="en-US" dirty="0"/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Prevention of HIV transmission to an uninfected partner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Prevention and treatment of other STDs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2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FC5BEBB-EF2B-48C0-A9F3-A3182625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are the main considerations in relation to ART in Camila?</a:t>
            </a:r>
            <a:endParaRPr lang="es-CL" sz="4000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A4707-7974-4322-8456-C239E0FBB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04" y="261147"/>
            <a:ext cx="7158622" cy="4984578"/>
          </a:xfrm>
        </p:spPr>
        <p:txBody>
          <a:bodyPr anchor="ctr">
            <a:normAutofit/>
          </a:bodyPr>
          <a:lstStyle/>
          <a:p>
            <a:pPr marL="4572" lvl="1" indent="0">
              <a:buNone/>
            </a:pPr>
            <a:endParaRPr lang="es-CL" dirty="0"/>
          </a:p>
          <a:p>
            <a:r>
              <a:rPr lang="en-US" sz="2800" dirty="0"/>
              <a:t>Choice of individualized ART, considering:</a:t>
            </a:r>
          </a:p>
          <a:p>
            <a:endParaRPr lang="en-US" sz="2800" dirty="0"/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Previous history of ART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Known resistance patterns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Adverse effects and toxicities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Optimize adherence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Probable effects on a possible fetus-newborn</a:t>
            </a:r>
            <a:endParaRPr lang="es-CL" sz="2800" dirty="0"/>
          </a:p>
        </p:txBody>
      </p:sp>
      <p:pic>
        <p:nvPicPr>
          <p:cNvPr id="7" name="Gráfico 6" descr="Engranajes">
            <a:extLst>
              <a:ext uri="{FF2B5EF4-FFF2-40B4-BE49-F238E27FC236}">
                <a16:creationId xmlns:a16="http://schemas.microsoft.com/office/drawing/2014/main" id="{CFBEC64F-4902-4A2F-A8B0-EAEC12425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2340" y="5475244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4ECA86-C83A-4BEB-AE2F-5E1B266F8603}"/>
              </a:ext>
            </a:extLst>
          </p:cNvPr>
          <p:cNvSpPr txBox="1"/>
          <p:nvPr/>
        </p:nvSpPr>
        <p:spPr>
          <a:xfrm>
            <a:off x="4657916" y="5320703"/>
            <a:ext cx="721701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 agreement with the patient: FTC/TDF + DTG was prescribed </a:t>
            </a:r>
          </a:p>
        </p:txBody>
      </p:sp>
    </p:spTree>
    <p:extLst>
      <p:ext uri="{BB962C8B-B14F-4D97-AF65-F5344CB8AC3E}">
        <p14:creationId xmlns:p14="http://schemas.microsoft.com/office/powerpoint/2010/main" val="33243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4A11B-D128-4041-9C60-B1F30E12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6FAC1-F068-4082-AC52-64822504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2DB661-7388-4100-9A27-4A257E838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4" t="25254" r="20232" b="17969"/>
          <a:stretch/>
        </p:blipFill>
        <p:spPr>
          <a:xfrm>
            <a:off x="0" y="275081"/>
            <a:ext cx="12211815" cy="64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B02D0C-36B6-4754-A7F3-42EF0FB9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6" t="29628" r="25758" b="35816"/>
          <a:stretch/>
        </p:blipFill>
        <p:spPr>
          <a:xfrm>
            <a:off x="1633308" y="245941"/>
            <a:ext cx="9944584" cy="36625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258ED9-9D67-4BA0-8C62-3C4D90CA8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0" t="61865" r="30328" b="13195"/>
          <a:stretch/>
        </p:blipFill>
        <p:spPr>
          <a:xfrm>
            <a:off x="1633308" y="3832818"/>
            <a:ext cx="9944583" cy="2854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5032A74-5B4F-45DF-987F-0B2D3F4E5B46}"/>
              </a:ext>
            </a:extLst>
          </p:cNvPr>
          <p:cNvSpPr txBox="1"/>
          <p:nvPr/>
        </p:nvSpPr>
        <p:spPr>
          <a:xfrm>
            <a:off x="7379039" y="687702"/>
            <a:ext cx="3179653" cy="1754326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Monday 22 July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14:30-16:00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Sala A</a:t>
            </a:r>
          </a:p>
        </p:txBody>
      </p:sp>
    </p:spTree>
    <p:extLst>
      <p:ext uri="{BB962C8B-B14F-4D97-AF65-F5344CB8AC3E}">
        <p14:creationId xmlns:p14="http://schemas.microsoft.com/office/powerpoint/2010/main" val="353401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5BFEEF-EEAD-4AF0-9A91-C32A0B55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936711"/>
            <a:ext cx="3102564" cy="4984578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rgbClr val="FFFFFF"/>
                </a:solidFill>
              </a:rPr>
              <a:t>Camila </a:t>
            </a:r>
            <a:r>
              <a:rPr lang="es-CL" sz="4000" dirty="0" err="1">
                <a:solidFill>
                  <a:srgbClr val="FFFFFF"/>
                </a:solidFill>
              </a:rPr>
              <a:t>wants</a:t>
            </a:r>
            <a:r>
              <a:rPr lang="es-CL" sz="4000" dirty="0">
                <a:solidFill>
                  <a:srgbClr val="FFFFFF"/>
                </a:solidFill>
              </a:rPr>
              <a:t> to be </a:t>
            </a:r>
            <a:r>
              <a:rPr lang="es-CL" sz="4000" dirty="0" err="1">
                <a:solidFill>
                  <a:srgbClr val="FFFFFF"/>
                </a:solidFill>
              </a:rPr>
              <a:t>sure</a:t>
            </a: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dirty="0" err="1">
                <a:solidFill>
                  <a:srgbClr val="FFFFFF"/>
                </a:solidFill>
              </a:rPr>
              <a:t>that</a:t>
            </a: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dirty="0" err="1">
                <a:solidFill>
                  <a:srgbClr val="FFFFFF"/>
                </a:solidFill>
              </a:rPr>
              <a:t>the</a:t>
            </a:r>
            <a:r>
              <a:rPr lang="es-CL" sz="4000" dirty="0">
                <a:solidFill>
                  <a:srgbClr val="FFFFFF"/>
                </a:solidFill>
              </a:rPr>
              <a:t> vaginal ring </a:t>
            </a:r>
            <a:r>
              <a:rPr lang="es-CL" sz="4000" dirty="0" err="1">
                <a:solidFill>
                  <a:srgbClr val="FFFFFF"/>
                </a:solidFill>
              </a:rPr>
              <a:t>is</a:t>
            </a: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dirty="0" err="1">
                <a:solidFill>
                  <a:srgbClr val="FFFFFF"/>
                </a:solidFill>
              </a:rPr>
              <a:t>effective</a:t>
            </a:r>
            <a:r>
              <a:rPr lang="es-CL" sz="4000" dirty="0">
                <a:solidFill>
                  <a:srgbClr val="FFFFFF"/>
                </a:solidFill>
              </a:rPr>
              <a:t>.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>
                <a:solidFill>
                  <a:srgbClr val="FFFFFF"/>
                </a:solidFill>
              </a:rPr>
              <a:t/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 err="1">
                <a:solidFill>
                  <a:srgbClr val="FFFFFF"/>
                </a:solidFill>
              </a:rPr>
              <a:t>Is</a:t>
            </a: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dirty="0" err="1">
                <a:solidFill>
                  <a:srgbClr val="FFFFFF"/>
                </a:solidFill>
              </a:rPr>
              <a:t>it</a:t>
            </a:r>
            <a:r>
              <a:rPr lang="es-CL" sz="4000" dirty="0">
                <a:solidFill>
                  <a:srgbClr val="FFFFFF"/>
                </a:solidFill>
              </a:rPr>
              <a:t>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9" name="Marcador de contenido 8" descr="Señal de pulgar hacia arriba ">
            <a:extLst>
              <a:ext uri="{FF2B5EF4-FFF2-40B4-BE49-F238E27FC236}">
                <a16:creationId xmlns:a16="http://schemas.microsoft.com/office/drawing/2014/main" id="{C5E48ED4-A5C4-4C1A-B2BC-B2DDABAC0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2340" y="5464089"/>
            <a:ext cx="914400" cy="91440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r="3524" b="12811"/>
          <a:stretch/>
        </p:blipFill>
        <p:spPr bwMode="auto">
          <a:xfrm rot="663949">
            <a:off x="5488215" y="711200"/>
            <a:ext cx="5513614" cy="42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5258" y="4982864"/>
            <a:ext cx="753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are the interactions we need to be aware of?</a:t>
            </a:r>
          </a:p>
        </p:txBody>
      </p:sp>
    </p:spTree>
    <p:extLst>
      <p:ext uri="{BB962C8B-B14F-4D97-AF65-F5344CB8AC3E}">
        <p14:creationId xmlns:p14="http://schemas.microsoft.com/office/powerpoint/2010/main" val="157378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24F510-C769-485A-AD2B-0EC5AD897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09" y="81386"/>
            <a:ext cx="6530382" cy="334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315C437-7423-4E71-BC04-B3F037159319}"/>
              </a:ext>
            </a:extLst>
          </p:cNvPr>
          <p:cNvSpPr/>
          <p:nvPr/>
        </p:nvSpPr>
        <p:spPr>
          <a:xfrm>
            <a:off x="454131" y="5864"/>
            <a:ext cx="4776216" cy="473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F29FF24-1968-4CFD-8F55-75086BD152C8}"/>
              </a:ext>
            </a:extLst>
          </p:cNvPr>
          <p:cNvSpPr/>
          <p:nvPr/>
        </p:nvSpPr>
        <p:spPr>
          <a:xfrm>
            <a:off x="879611" y="3783794"/>
            <a:ext cx="10374543" cy="267765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</a:rPr>
              <a:t>EFV based ART </a:t>
            </a:r>
            <a:r>
              <a:rPr lang="en-US" sz="2400" dirty="0">
                <a:solidFill>
                  <a:prstClr val="black"/>
                </a:solidFill>
              </a:rPr>
              <a:t>decreased EE by 53-57% and ENG by 76-79%</a:t>
            </a:r>
          </a:p>
          <a:p>
            <a:pPr marL="914400" lvl="1" indent="-457200">
              <a:buClr>
                <a:srgbClr val="50B4C8"/>
              </a:buClr>
              <a:buFont typeface="Calibri Light" panose="020F0302020204030204" pitchFamily="34" charset="0"/>
              <a:buChar char="­"/>
            </a:pPr>
            <a:r>
              <a:rPr lang="en-US" sz="2400" dirty="0">
                <a:solidFill>
                  <a:prstClr val="black"/>
                </a:solidFill>
              </a:rPr>
              <a:t>EFV based ART may decrease the effectiveness of vaginal ring contraceptive</a:t>
            </a:r>
          </a:p>
          <a:p>
            <a:pPr>
              <a:buClr>
                <a:schemeClr val="accent1"/>
              </a:buClr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ATV/r based ART </a:t>
            </a:r>
            <a:r>
              <a:rPr lang="en-US" sz="2400" dirty="0"/>
              <a:t>decreased EE concentration 29-35%, but increased ENG concentrations by 71-79%</a:t>
            </a:r>
          </a:p>
          <a:p>
            <a:pPr marL="914400" lvl="1" indent="-457200">
              <a:buClr>
                <a:schemeClr val="accent1"/>
              </a:buClr>
              <a:buFont typeface="Calibri Light" panose="020F0302020204030204" pitchFamily="34" charset="0"/>
              <a:buChar char="­"/>
            </a:pPr>
            <a:r>
              <a:rPr lang="en-US" sz="2400" dirty="0"/>
              <a:t>ATV/r based ART is unlikely to impact the effectiveness of vaginal ring contraceptives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61" b="11905"/>
          <a:stretch/>
        </p:blipFill>
        <p:spPr bwMode="auto">
          <a:xfrm>
            <a:off x="10497546" y="242480"/>
            <a:ext cx="1513216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1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023597-147A-4AEF-AA97-7BE616FD0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75"/>
          <a:stretch/>
        </p:blipFill>
        <p:spPr>
          <a:xfrm>
            <a:off x="58424" y="8361"/>
            <a:ext cx="5631176" cy="24735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DBC4E8-33B0-4C50-BB24-3DFEF3102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770" y="2340389"/>
            <a:ext cx="7667251" cy="4422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4C672D-EF03-4B20-96DD-631CC84C7D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76" y="4187901"/>
            <a:ext cx="1562670" cy="15899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43" y="165776"/>
            <a:ext cx="1411678" cy="19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2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BFEEF-EEAD-4AF0-9A91-C32A0B55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4" y="547569"/>
            <a:ext cx="1567681" cy="4738211"/>
          </a:xfrm>
        </p:spPr>
        <p:txBody>
          <a:bodyPr>
            <a:normAutofit/>
          </a:bodyPr>
          <a:lstStyle/>
          <a:p>
            <a:r>
              <a:rPr lang="es-CL" sz="3200" dirty="0"/>
              <a:t>Camila </a:t>
            </a:r>
            <a:r>
              <a:rPr lang="es-CL" sz="3200" dirty="0" err="1"/>
              <a:t>wants</a:t>
            </a:r>
            <a:r>
              <a:rPr lang="es-CL" sz="3200" dirty="0"/>
              <a:t> to be </a:t>
            </a:r>
            <a:r>
              <a:rPr lang="es-CL" sz="3200" dirty="0" err="1"/>
              <a:t>sure</a:t>
            </a:r>
            <a:r>
              <a:rPr lang="es-CL" sz="3200" dirty="0"/>
              <a:t> </a:t>
            </a:r>
            <a:r>
              <a:rPr lang="es-CL" sz="3200" dirty="0" err="1"/>
              <a:t>that</a:t>
            </a:r>
            <a:r>
              <a:rPr lang="es-CL" sz="3200" dirty="0"/>
              <a:t>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br>
              <a:rPr lang="es-CL" sz="3200" dirty="0"/>
            </a:br>
            <a:r>
              <a:rPr lang="es-CL" sz="3200" dirty="0"/>
              <a:t>vaginal ring </a:t>
            </a:r>
            <a:r>
              <a:rPr lang="es-CL" sz="3200" dirty="0" err="1"/>
              <a:t>is</a:t>
            </a:r>
            <a:r>
              <a:rPr lang="es-CL" sz="3200" dirty="0"/>
              <a:t> </a:t>
            </a:r>
            <a:r>
              <a:rPr lang="es-CL" sz="3200" dirty="0" err="1"/>
              <a:t>effective</a:t>
            </a:r>
            <a:r>
              <a:rPr lang="es-CL" sz="3200" dirty="0"/>
              <a:t>. </a:t>
            </a:r>
            <a:r>
              <a:rPr lang="es-CL" sz="3200" dirty="0" err="1"/>
              <a:t>Is</a:t>
            </a:r>
            <a:r>
              <a:rPr lang="es-CL" sz="3200" dirty="0"/>
              <a:t> </a:t>
            </a:r>
            <a:r>
              <a:rPr lang="es-CL" sz="3200" dirty="0" err="1"/>
              <a:t>it</a:t>
            </a:r>
            <a:r>
              <a:rPr lang="es-CL" sz="3200" dirty="0"/>
              <a:t>?</a:t>
            </a:r>
            <a:endParaRPr lang="en-US" sz="3200" dirty="0"/>
          </a:p>
        </p:txBody>
      </p:sp>
      <p:pic>
        <p:nvPicPr>
          <p:cNvPr id="9" name="Marcador de contenido 8" descr="Señal de pulgar hacia arriba ">
            <a:extLst>
              <a:ext uri="{FF2B5EF4-FFF2-40B4-BE49-F238E27FC236}">
                <a16:creationId xmlns:a16="http://schemas.microsoft.com/office/drawing/2014/main" id="{C5E48ED4-A5C4-4C1A-B2BC-B2DDABAC0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221" y="5396031"/>
            <a:ext cx="914400" cy="9144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F0933-DCB7-4D18-9DC2-10626CDC85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313" y="58366"/>
            <a:ext cx="10371835" cy="6799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60713" y="547569"/>
            <a:ext cx="462224" cy="62149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319" t="9104" r="17253" b="1266"/>
          <a:stretch/>
        </p:blipFill>
        <p:spPr>
          <a:xfrm>
            <a:off x="1131391" y="0"/>
            <a:ext cx="968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214E56-91CF-4AC5-8621-FFF0C301A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432" y="0"/>
            <a:ext cx="6822332" cy="188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758" t="19398" r="50632" b="22802"/>
          <a:stretch/>
        </p:blipFill>
        <p:spPr>
          <a:xfrm>
            <a:off x="5762172" y="1066081"/>
            <a:ext cx="5125776" cy="558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4558" y="6370054"/>
            <a:ext cx="446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Infect Dis </a:t>
            </a:r>
            <a:r>
              <a:rPr lang="en-GB" dirty="0" err="1"/>
              <a:t>Obstet</a:t>
            </a:r>
            <a:r>
              <a:rPr lang="en-GB" dirty="0"/>
              <a:t> </a:t>
            </a:r>
            <a:r>
              <a:rPr lang="en-GB" dirty="0" err="1"/>
              <a:t>Gynecol</a:t>
            </a:r>
            <a:r>
              <a:rPr lang="en-GB" dirty="0"/>
              <a:t> 2012 ID137192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4558" y="2783541"/>
            <a:ext cx="5030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Be careful with 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emergency contraception </a:t>
            </a:r>
          </a:p>
        </p:txBody>
      </p:sp>
      <p:pic>
        <p:nvPicPr>
          <p:cNvPr id="1026" name="Picture 2" descr="Image result for icon emergency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05" y="4091447"/>
            <a:ext cx="1247401" cy="11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8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123A3635-4ED2-4F5C-B9D7-B8FD5B731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6421" y="1458097"/>
            <a:ext cx="2691447" cy="4368114"/>
          </a:xfrm>
        </p:spPr>
        <p:txBody>
          <a:bodyPr>
            <a:normAutofit/>
          </a:bodyPr>
          <a:lstStyle/>
          <a:p>
            <a:r>
              <a:rPr lang="en-US" sz="3600" dirty="0"/>
              <a:t>What about Camila´s use of recreational drugs?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DF49E5-C6FA-4D1D-AFCE-43C784CC9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7" y="69233"/>
            <a:ext cx="8984092" cy="657755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AA10BC-D149-41EA-A1F2-8AB53487EA2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7" b="93307" l="4331" r="95276">
                        <a14:foregroundMark x1="4724" y1="55906" x2="6693" y2="55512"/>
                        <a14:foregroundMark x1="6693" y1="55512" x2="6693" y2="55512"/>
                        <a14:foregroundMark x1="46457" y1="7087" x2="46457" y2="7087"/>
                        <a14:foregroundMark x1="95276" y1="57087" x2="95276" y2="57087"/>
                        <a14:foregroundMark x1="51969" y1="93307" x2="51969" y2="93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7885" y="4477055"/>
            <a:ext cx="15485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874CC9-CB25-46E9-B990-C3562661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540" y="979891"/>
            <a:ext cx="6884359" cy="3766185"/>
          </a:xfrm>
        </p:spPr>
        <p:txBody>
          <a:bodyPr>
            <a:normAutofit/>
          </a:bodyPr>
          <a:lstStyle/>
          <a:p>
            <a:pPr marL="358775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After a few months Camila complains of sleeping difficulties and emotional instability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 marL="358775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She was evaluated by a mental health unit: adaptive disorder and first episode of depression </a:t>
            </a:r>
          </a:p>
          <a:p>
            <a:pPr marL="358775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58775" lvl="1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She is concerned about the role of the ARV in this depression diagnosis  </a:t>
            </a:r>
          </a:p>
          <a:p>
            <a:pPr marL="358775" lvl="1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58775" lvl="1" indent="-358775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052" name="Picture 4" descr="Image result for icon depression">
            <a:extLst>
              <a:ext uri="{FF2B5EF4-FFF2-40B4-BE49-F238E27FC236}">
                <a16:creationId xmlns:a16="http://schemas.microsoft.com/office/drawing/2014/main" id="{AA4AE718-2D4F-4ADD-BECE-EAF98623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00" y="901065"/>
            <a:ext cx="42767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CC2442A-7B76-45AB-9948-E227551F8F4D}"/>
              </a:ext>
            </a:extLst>
          </p:cNvPr>
          <p:cNvSpPr/>
          <p:nvPr/>
        </p:nvSpPr>
        <p:spPr>
          <a:xfrm>
            <a:off x="8289207" y="5293334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Should she be?</a:t>
            </a:r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9B7BD5ED-E7AC-4728-9B3A-CA9441E2673E}"/>
              </a:ext>
            </a:extLst>
          </p:cNvPr>
          <p:cNvSpPr/>
          <p:nvPr/>
        </p:nvSpPr>
        <p:spPr>
          <a:xfrm>
            <a:off x="8661662" y="5090251"/>
            <a:ext cx="3148237" cy="11956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560453-289E-4724-A857-6708F5AD9D87}"/>
              </a:ext>
            </a:extLst>
          </p:cNvPr>
          <p:cNvSpPr/>
          <p:nvPr/>
        </p:nvSpPr>
        <p:spPr>
          <a:xfrm>
            <a:off x="8783274" y="5395690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Should she be?</a:t>
            </a:r>
          </a:p>
        </p:txBody>
      </p:sp>
    </p:spTree>
    <p:extLst>
      <p:ext uri="{BB962C8B-B14F-4D97-AF65-F5344CB8AC3E}">
        <p14:creationId xmlns:p14="http://schemas.microsoft.com/office/powerpoint/2010/main" val="18877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94E55-E09B-45AC-A0EA-25F639F0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1" y="1851295"/>
            <a:ext cx="11238689" cy="3766185"/>
          </a:xfrm>
        </p:spPr>
        <p:txBody>
          <a:bodyPr>
            <a:normAutofit/>
          </a:bodyPr>
          <a:lstStyle/>
          <a:p>
            <a:pPr marL="357188" indent="-357188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Depression is the most common neuropsychiatric complication in HIV-infected patients and may occur in all phases of the infection</a:t>
            </a:r>
          </a:p>
          <a:p>
            <a:pPr marL="357188" indent="-357188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57188" indent="-357188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Compared to the general population and comparable HIV seronegative subjects, the prevalence of clinical depression is two- to fourfold higher in HIV + individuals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pPr marL="357188" indent="-357188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As in the general population, gender is considered a risk factor for depression, with females being at increased risk</a:t>
            </a:r>
          </a:p>
          <a:p>
            <a:pPr marL="357188" indent="-357188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79A45A-1EEB-486B-A73D-A013F14E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52" y="-671230"/>
            <a:ext cx="8133734" cy="1818323"/>
          </a:xfrm>
        </p:spPr>
        <p:txBody>
          <a:bodyPr anchor="b">
            <a:normAutofit/>
          </a:bodyPr>
          <a:lstStyle/>
          <a:p>
            <a:r>
              <a:rPr lang="en-US" sz="4800" dirty="0"/>
              <a:t>Depression &amp; HIV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0FA970-5543-44A3-B929-D90387D825DF}"/>
              </a:ext>
            </a:extLst>
          </p:cNvPr>
          <p:cNvSpPr/>
          <p:nvPr/>
        </p:nvSpPr>
        <p:spPr>
          <a:xfrm>
            <a:off x="566271" y="6412446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Curr Psychiatry Rep (2015) 17:530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3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CD906CA-C38F-444C-9961-C92888760CB0}"/>
              </a:ext>
            </a:extLst>
          </p:cNvPr>
          <p:cNvSpPr/>
          <p:nvPr/>
        </p:nvSpPr>
        <p:spPr>
          <a:xfrm>
            <a:off x="6832878" y="574434"/>
            <a:ext cx="4933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Conclusions: </a:t>
            </a:r>
            <a:r>
              <a:rPr lang="en-US" sz="2000" dirty="0"/>
              <a:t>Analysis of 3 different data sources shows that, similar to other frequently prescribed anchor, psychiatric symptoms are also reported in DTG-treated patients. </a:t>
            </a:r>
          </a:p>
          <a:p>
            <a:r>
              <a:rPr lang="en-US" sz="2000" dirty="0"/>
              <a:t>These events are reported with low frequency and rarely necessitate DTG discontinuation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68EAE42-9B12-4ED1-AED5-89B858D82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756" y="3702208"/>
            <a:ext cx="5628616" cy="1313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86" y="612956"/>
            <a:ext cx="6209561" cy="1115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71792" y="1729216"/>
            <a:ext cx="5717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J </a:t>
            </a:r>
            <a:r>
              <a:rPr lang="en-GB" sz="1600" dirty="0" err="1"/>
              <a:t>Acquir</a:t>
            </a:r>
            <a:r>
              <a:rPr lang="en-GB" sz="1600" dirty="0"/>
              <a:t> Immune </a:t>
            </a:r>
            <a:r>
              <a:rPr lang="en-GB" sz="1600" dirty="0" err="1"/>
              <a:t>Defic</a:t>
            </a:r>
            <a:r>
              <a:rPr lang="en-GB" sz="1600" dirty="0"/>
              <a:t> </a:t>
            </a:r>
            <a:r>
              <a:rPr lang="en-GB" sz="1600" dirty="0" err="1"/>
              <a:t>Syndr</a:t>
            </a:r>
            <a:r>
              <a:rPr lang="en-GB" sz="1600" dirty="0"/>
              <a:t> 2017; 74: 423-431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97" y="3225521"/>
            <a:ext cx="6123593" cy="2692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611" y="6189785"/>
            <a:ext cx="569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Curr</a:t>
            </a:r>
            <a:r>
              <a:rPr lang="en-GB" sz="1600" dirty="0"/>
              <a:t> </a:t>
            </a:r>
            <a:r>
              <a:rPr lang="en-GB" sz="1600" dirty="0" err="1"/>
              <a:t>Opin</a:t>
            </a:r>
            <a:r>
              <a:rPr lang="en-GB" sz="1600" dirty="0"/>
              <a:t> HIV AIDS 2018; 13: 102-111</a:t>
            </a:r>
          </a:p>
        </p:txBody>
      </p:sp>
    </p:spTree>
    <p:extLst>
      <p:ext uri="{BB962C8B-B14F-4D97-AF65-F5344CB8AC3E}">
        <p14:creationId xmlns:p14="http://schemas.microsoft.com/office/powerpoint/2010/main" val="205763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6F4D8-7DDA-4CB2-AC05-8BD37542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14C3C0-7754-4707-9ACD-A1323808E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26"/>
            <a:ext cx="1992573" cy="25465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67E2D7-53F0-476A-8389-A4FE92927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355" y="136812"/>
            <a:ext cx="10151300" cy="22375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381517-349F-4B47-8993-01CE94C166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964" y="2457988"/>
            <a:ext cx="5198571" cy="421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95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3D3A4-FB41-4B24-91F3-C9F295FB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D49C60-3937-45A8-96DC-8540C4D40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2F9A8D-9C9E-4F2F-888F-5ECDD3A7F2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29"/>
          <a:stretch/>
        </p:blipFill>
        <p:spPr>
          <a:xfrm>
            <a:off x="928048" y="48638"/>
            <a:ext cx="9629024" cy="10314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DF2FA3-A08B-4C92-BB3C-AE519EC3F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034" y="787163"/>
            <a:ext cx="8269189" cy="6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74" y="186968"/>
            <a:ext cx="9125578" cy="100811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  <a:cs typeface="Arial" panose="020B0604020202020204" pitchFamily="34" charset="0"/>
              </a:rPr>
              <a:t>What about Camila’s Multivitamins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609" y="1536409"/>
            <a:ext cx="10035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Multivitamins often contain divalent cations such as calcium, magnesium and Iron.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All the integrase inhibitors are affected by cation containing preparations – including multivitamins, calcium supplements and antacids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0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F4DFEBBB-41E9-4EB1-8018-7A07CD561EEA}"/>
              </a:ext>
            </a:extLst>
          </p:cNvPr>
          <p:cNvSpPr txBox="1">
            <a:spLocks/>
          </p:cNvSpPr>
          <p:nvPr/>
        </p:nvSpPr>
        <p:spPr>
          <a:xfrm>
            <a:off x="671591" y="-13035"/>
            <a:ext cx="10923638" cy="9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50B4C8"/>
                </a:solidFill>
              </a:rPr>
              <a:t>What about Camila’s multivitamins?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55E09D-075E-4D6C-81D6-BA55B0186484}"/>
              </a:ext>
            </a:extLst>
          </p:cNvPr>
          <p:cNvSpPr/>
          <p:nvPr/>
        </p:nvSpPr>
        <p:spPr>
          <a:xfrm>
            <a:off x="2803487" y="5654329"/>
            <a:ext cx="664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</a:rPr>
              <a:t>Mean plasma concentration-time profiles of DTG (50 mg, single dose) with and without calcium carbonate (CC) (1,200 mg, single dose).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69B3AB8-251B-4EB1-A3A1-E40F8B0DE9DD}"/>
              </a:ext>
            </a:extLst>
          </p:cNvPr>
          <p:cNvSpPr/>
          <p:nvPr/>
        </p:nvSpPr>
        <p:spPr>
          <a:xfrm>
            <a:off x="84376" y="6488668"/>
            <a:ext cx="4221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Song I et al J Clin </a:t>
            </a:r>
            <a:r>
              <a:rPr lang="en-US" sz="1400" dirty="0" err="1">
                <a:solidFill>
                  <a:prstClr val="black"/>
                </a:solidFill>
              </a:rPr>
              <a:t>Pharmacol</a:t>
            </a:r>
            <a:r>
              <a:rPr lang="en-US" sz="1400" dirty="0">
                <a:solidFill>
                  <a:prstClr val="black"/>
                </a:solidFill>
              </a:rPr>
              <a:t>. 2015 May; 55(5): 490–496.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990" y="1037241"/>
            <a:ext cx="5627077" cy="46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3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00645" y="6340168"/>
            <a:ext cx="7367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600" dirty="0">
                <a:solidFill>
                  <a:prstClr val="black"/>
                </a:solidFill>
                <a:latin typeface="+mj-lt"/>
                <a:ea typeface="MS PGothic" pitchFamily="34" charset="-128"/>
                <a:cs typeface="Arial" pitchFamily="34" charset="0"/>
              </a:rPr>
              <a:t>Genvoya SmPC 04/19; Tivicay SmPc 04/19.; Isentress SmPC 03/19; Biktarvy SmPC 11/18</a:t>
            </a:r>
          </a:p>
        </p:txBody>
      </p:sp>
      <p:sp>
        <p:nvSpPr>
          <p:cNvPr id="7" name="Text Box 591"/>
          <p:cNvSpPr txBox="1">
            <a:spLocks noChangeArrowheads="1"/>
          </p:cNvSpPr>
          <p:nvPr/>
        </p:nvSpPr>
        <p:spPr bwMode="auto">
          <a:xfrm>
            <a:off x="447675" y="190916"/>
            <a:ext cx="113591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4000" dirty="0">
                <a:solidFill>
                  <a:schemeClr val="accent1"/>
                </a:solidFill>
                <a:latin typeface="+mn-lt"/>
                <a:ea typeface="MS PGothic" pitchFamily="34" charset="-128"/>
                <a:cs typeface="Arial" pitchFamily="34" charset="0"/>
              </a:rPr>
              <a:t>Current Recommendations in SmPC for Integrase Inhibitors and Ca</a:t>
            </a:r>
            <a:r>
              <a:rPr lang="de-CH" sz="4000" baseline="30000" dirty="0">
                <a:solidFill>
                  <a:schemeClr val="accent1"/>
                </a:solidFill>
                <a:latin typeface="+mn-lt"/>
                <a:ea typeface="MS PGothic" pitchFamily="34" charset="-128"/>
                <a:cs typeface="Arial" pitchFamily="34" charset="0"/>
              </a:rPr>
              <a:t>++</a:t>
            </a:r>
            <a:r>
              <a:rPr lang="de-CH" sz="4000" dirty="0">
                <a:solidFill>
                  <a:schemeClr val="accent1"/>
                </a:solidFill>
                <a:latin typeface="+mn-lt"/>
                <a:ea typeface="MS PGothic" pitchFamily="34" charset="-128"/>
                <a:cs typeface="Arial" pitchFamily="34" charset="0"/>
              </a:rPr>
              <a:t> containing preparations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76148" y="3636042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sz="1600" dirty="0">
                <a:solidFill>
                  <a:prstClr val="white"/>
                </a:solidFill>
                <a:latin typeface="Calibri"/>
                <a:ea typeface="MS PGothic" pitchFamily="34" charset="-128"/>
                <a:cs typeface="Calibri" pitchFamily="34" charset="0"/>
              </a:rPr>
              <a:t>Mg</a:t>
            </a:r>
            <a:r>
              <a:rPr lang="de-CH" sz="1600" baseline="30000" dirty="0">
                <a:solidFill>
                  <a:prstClr val="white"/>
                </a:solidFill>
                <a:latin typeface="Calibri"/>
                <a:ea typeface="MS PGothic" pitchFamily="34" charset="-128"/>
                <a:cs typeface="Calibri" pitchFamily="34" charset="0"/>
              </a:rPr>
              <a:t>2+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63458" y="2499302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sz="1600" dirty="0">
                <a:solidFill>
                  <a:prstClr val="white"/>
                </a:solidFill>
                <a:latin typeface="Calibri"/>
                <a:ea typeface="MS PGothic" pitchFamily="34" charset="-128"/>
                <a:cs typeface="Calibri" pitchFamily="34" charset="0"/>
              </a:rPr>
              <a:t>Mg</a:t>
            </a:r>
            <a:r>
              <a:rPr lang="de-CH" sz="1600" baseline="30000" dirty="0">
                <a:solidFill>
                  <a:prstClr val="white"/>
                </a:solidFill>
                <a:latin typeface="Calibri"/>
                <a:ea typeface="MS PGothic" pitchFamily="34" charset="-128"/>
                <a:cs typeface="Calibri" pitchFamily="34" charset="0"/>
              </a:rPr>
              <a:t>2+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977" y="521990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 </a:t>
            </a:r>
            <a:r>
              <a:rPr lang="en-GB" sz="2400" dirty="0"/>
              <a:t>Food reduces the impact of the cation on exposure (by ~ 30%).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88493"/>
              </p:ext>
            </p:extLst>
          </p:nvPr>
        </p:nvGraphicFramePr>
        <p:xfrm>
          <a:off x="507345" y="2252138"/>
          <a:ext cx="11061289" cy="2377440"/>
        </p:xfrm>
        <a:graphic>
          <a:graphicData uri="http://schemas.openxmlformats.org/drawingml/2006/table">
            <a:tbl>
              <a:tblPr firstRow="1" bandRow="1"/>
              <a:tblGrid>
                <a:gridCol w="148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943">
                  <a:extLst>
                    <a:ext uri="{9D8B030D-6E8A-4147-A177-3AD203B41FA5}">
                      <a16:colId xmlns:a16="http://schemas.microsoft.com/office/drawing/2014/main" val="3336278605"/>
                    </a:ext>
                  </a:extLst>
                </a:gridCol>
              </a:tblGrid>
              <a:tr h="421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b="1" i="0" dirty="0">
                          <a:latin typeface="+mj-lt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b="1" i="0" dirty="0" err="1">
                          <a:latin typeface="+mj-lt"/>
                          <a:cs typeface="Arial" panose="020B0604020202020204" pitchFamily="34" charset="0"/>
                        </a:rPr>
                        <a:t>Raltegravir</a:t>
                      </a:r>
                      <a:endParaRPr lang="en-GB" sz="2400" b="1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b="1" i="0" dirty="0" err="1">
                          <a:latin typeface="+mj-lt"/>
                          <a:cs typeface="Arial" panose="020B0604020202020204" pitchFamily="34" charset="0"/>
                        </a:rPr>
                        <a:t>Dolutegravir</a:t>
                      </a:r>
                      <a:endParaRPr lang="en-GB" sz="2400" b="1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400" b="1" i="0" dirty="0" err="1">
                          <a:latin typeface="+mj-lt"/>
                          <a:cs typeface="Arial" panose="020B0604020202020204" pitchFamily="34" charset="0"/>
                        </a:rPr>
                        <a:t>Elvitegravir</a:t>
                      </a:r>
                      <a:r>
                        <a:rPr lang="en-GB" sz="2400" b="1" i="0" dirty="0">
                          <a:latin typeface="+mj-lt"/>
                          <a:cs typeface="Arial" panose="020B0604020202020204" pitchFamily="34" charset="0"/>
                        </a:rPr>
                        <a:t>/c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Bictegravir</a:t>
                      </a:r>
                      <a:endParaRPr lang="en-GB" sz="2400" b="1" i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400" i="0" dirty="0">
                          <a:latin typeface="+mj-lt"/>
                          <a:cs typeface="Arial" panose="020B0604020202020204" pitchFamily="34" charset="0"/>
                        </a:rPr>
                        <a:t>Calcium containing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No dose adjustment (</a:t>
                      </a:r>
                      <a:r>
                        <a:rPr lang="en-GB" sz="2000" i="0" dirty="0" err="1">
                          <a:latin typeface="+mj-lt"/>
                          <a:cs typeface="Arial" panose="020B0604020202020204" pitchFamily="34" charset="0"/>
                        </a:rPr>
                        <a:t>bd</a:t>
                      </a:r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en-GB" sz="2000" i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GB" sz="2000" i="0" baseline="0" dirty="0">
                          <a:latin typeface="+mj-lt"/>
                          <a:cs typeface="Arial" panose="020B0604020202020204" pitchFamily="34" charset="0"/>
                        </a:rPr>
                        <a:t> recommended (</a:t>
                      </a:r>
                      <a:r>
                        <a:rPr lang="en-GB" sz="2000" i="0" dirty="0" err="1">
                          <a:latin typeface="+mj-lt"/>
                          <a:cs typeface="Arial" panose="020B0604020202020204" pitchFamily="34" charset="0"/>
                        </a:rPr>
                        <a:t>qd</a:t>
                      </a:r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Separate well (DTG 2h before or 6h after)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GB" sz="2000" i="0" baseline="30000" dirty="0">
                          <a:latin typeface="+mj-lt"/>
                          <a:cs typeface="Arial" panose="020B0604020202020204" pitchFamily="34" charset="0"/>
                        </a:rPr>
                        <a:t>++</a:t>
                      </a:r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 Not specifically stated</a:t>
                      </a:r>
                    </a:p>
                    <a:p>
                      <a:pPr algn="ctr"/>
                      <a:endParaRPr lang="en-GB" sz="2000" i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Separate by at least 4h for Al</a:t>
                      </a:r>
                      <a:r>
                        <a:rPr lang="en-GB" sz="2000" i="0" baseline="30000" dirty="0">
                          <a:latin typeface="+mj-lt"/>
                          <a:cs typeface="Arial" panose="020B0604020202020204" pitchFamily="34" charset="0"/>
                        </a:rPr>
                        <a:t>++</a:t>
                      </a:r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/Mg</a:t>
                      </a:r>
                      <a:r>
                        <a:rPr lang="en-GB" sz="2000" i="0" baseline="30000" dirty="0">
                          <a:latin typeface="+mj-lt"/>
                          <a:cs typeface="Arial" panose="020B0604020202020204" pitchFamily="34" charset="0"/>
                        </a:rPr>
                        <a:t>++</a:t>
                      </a:r>
                      <a:endParaRPr lang="en-GB" sz="2000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>
                          <a:latin typeface="+mj-lt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GB" sz="2000" i="0" baseline="0" dirty="0">
                          <a:latin typeface="+mj-lt"/>
                          <a:cs typeface="Arial" panose="020B0604020202020204" pitchFamily="34" charset="0"/>
                        </a:rPr>
                        <a:t> be taken together without regard to food*.</a:t>
                      </a:r>
                    </a:p>
                    <a:p>
                      <a:pPr algn="ctr"/>
                      <a:endParaRPr lang="en-GB" sz="2000" i="0" baseline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000" i="0" baseline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0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13A7B-EC78-4877-978A-1742228D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Are women really different from men?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F2424E-A22A-429F-8056-3E3FEBD5C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902" y="1862517"/>
            <a:ext cx="7416114" cy="37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5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6AEAD-A2C0-4230-9AEB-EDCBDCDF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4000" dirty="0"/>
              <a:t>Don’t forget about “natural” medications and herbs</a:t>
            </a:r>
          </a:p>
        </p:txBody>
      </p:sp>
      <p:pic>
        <p:nvPicPr>
          <p:cNvPr id="5" name="Marcador de contenido 4" descr="Imagen que contiene mesa, comida&#10;&#10;Descripción generada automáticamente">
            <a:extLst>
              <a:ext uri="{FF2B5EF4-FFF2-40B4-BE49-F238E27FC236}">
                <a16:creationId xmlns:a16="http://schemas.microsoft.com/office/drawing/2014/main" id="{1185B9D2-0EAB-4919-A0C9-A425B7226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850" y="1696943"/>
            <a:ext cx="5699150" cy="4723062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B6A9BA-FA42-4669-A5B0-87362B6CE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59" y="1690637"/>
            <a:ext cx="5952941" cy="47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B192D-33D5-42CC-836C-DB6D74E1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452" y="3630017"/>
            <a:ext cx="7148051" cy="2937063"/>
          </a:xfrm>
        </p:spPr>
        <p:txBody>
          <a:bodyPr>
            <a:normAutofit/>
          </a:bodyPr>
          <a:lstStyle/>
          <a:p>
            <a:r>
              <a:rPr lang="en-US" dirty="0"/>
              <a:t>Results:</a:t>
            </a:r>
          </a:p>
          <a:p>
            <a:r>
              <a:rPr lang="en-US" dirty="0"/>
              <a:t>Women represent a median of: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19.2% participants in ART studies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38.1% participants in vaccine studies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11.1% in cure studies</a:t>
            </a:r>
          </a:p>
        </p:txBody>
      </p:sp>
      <p:pic>
        <p:nvPicPr>
          <p:cNvPr id="5" name="Gráfico 4" descr="Cara triste sin relleno">
            <a:extLst>
              <a:ext uri="{FF2B5EF4-FFF2-40B4-BE49-F238E27FC236}">
                <a16:creationId xmlns:a16="http://schemas.microsoft.com/office/drawing/2014/main" id="{FAE4036D-19D8-4E1D-808C-3D7424EF2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8709" y="5098549"/>
            <a:ext cx="1405661" cy="14056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84A761-755B-4360-B277-6FF2145D2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828" y="149073"/>
            <a:ext cx="10074151" cy="3279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296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>
            <a:extLst>
              <a:ext uri="{FF2B5EF4-FFF2-40B4-BE49-F238E27FC236}">
                <a16:creationId xmlns:a16="http://schemas.microsoft.com/office/drawing/2014/main" id="{04E6A571-A643-4B55-9490-DC9D4291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980" y="513811"/>
            <a:ext cx="7142361" cy="580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áfico 2" descr="Tendencia a la baja">
            <a:extLst>
              <a:ext uri="{FF2B5EF4-FFF2-40B4-BE49-F238E27FC236}">
                <a16:creationId xmlns:a16="http://schemas.microsoft.com/office/drawing/2014/main" id="{722289ED-CD15-4A9A-A0FC-7E6E28631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150" y="2984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60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A827C6-5CDE-4DF8-884E-4A17700C91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671" y="45426"/>
            <a:ext cx="4316342" cy="6767147"/>
          </a:xfrm>
          <a:prstGeom prst="rect">
            <a:avLst/>
          </a:prstGeom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BFE9A34F-1532-4700-BFCB-82B8C300E1B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9" t="5814" r="4887" b="6907"/>
          <a:stretch/>
        </p:blipFill>
        <p:spPr>
          <a:xfrm>
            <a:off x="4209482" y="0"/>
            <a:ext cx="5124450" cy="38227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A3F724-55E0-4E7F-B4BD-563F1EFF9C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025" y="3726473"/>
            <a:ext cx="48133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BE7982B-A189-4875-B4A2-9151CEBE2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52" y="714425"/>
            <a:ext cx="5029201" cy="53169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1B3596-D5D3-48C2-852B-3E648D0A5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003" y="557820"/>
            <a:ext cx="4542345" cy="54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A5EB1C13-F461-4140-8843-637A5277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B99798-3039-4A0B-9478-AD01234F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YES….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In so many </a:t>
            </a:r>
            <a:r>
              <a:rPr lang="en-US" sz="4400" dirty="0" err="1">
                <a:solidFill>
                  <a:srgbClr val="FFFFFF"/>
                </a:solidFill>
              </a:rPr>
              <a:t>many</a:t>
            </a:r>
            <a:r>
              <a:rPr lang="en-US" sz="4400" dirty="0">
                <a:solidFill>
                  <a:srgbClr val="FFFFFF"/>
                </a:solidFill>
              </a:rPr>
              <a:t> ways…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2A276-41E1-467D-9B54-AFB7957E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Just from the HIV perspective: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Pathogenesis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HIV reservoir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PK-PD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Participation in trials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Social Factors</a:t>
            </a:r>
          </a:p>
          <a:p>
            <a:pPr marL="361950" indent="-3619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9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18" y="452183"/>
            <a:ext cx="5998866" cy="1406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257" y="1858952"/>
            <a:ext cx="6212707" cy="445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4" y="6352420"/>
            <a:ext cx="2338084" cy="4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FC0DF8-4535-4CC0-ABF8-60806E50DC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408" y="728663"/>
            <a:ext cx="8825843" cy="507271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7D3CC5F-80BD-4309-A162-1184088E7E6D}"/>
              </a:ext>
            </a:extLst>
          </p:cNvPr>
          <p:cNvSpPr/>
          <p:nvPr/>
        </p:nvSpPr>
        <p:spPr>
          <a:xfrm>
            <a:off x="165438" y="5843185"/>
            <a:ext cx="10544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Barriers to a cure for HIV in women</a:t>
            </a:r>
          </a:p>
          <a:p>
            <a:r>
              <a:rPr lang="en-US" dirty="0" err="1">
                <a:solidFill>
                  <a:schemeClr val="bg1"/>
                </a:solidFill>
              </a:rPr>
              <a:t>Gianella</a:t>
            </a:r>
            <a:r>
              <a:rPr lang="en-US" dirty="0">
                <a:solidFill>
                  <a:schemeClr val="bg1"/>
                </a:solidFill>
              </a:rPr>
              <a:t> S et al. </a:t>
            </a:r>
          </a:p>
          <a:p>
            <a:r>
              <a:rPr lang="fr-FR" dirty="0">
                <a:solidFill>
                  <a:schemeClr val="bg1"/>
                </a:solidFill>
              </a:rPr>
              <a:t>J Int AIDS Soc. 2016; 19(1): 20706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2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94DBC-5462-4A25-A3F7-8F52F5C8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4666"/>
            <a:ext cx="11325510" cy="1831666"/>
          </a:xfrm>
        </p:spPr>
        <p:txBody>
          <a:bodyPr>
            <a:normAutofit/>
          </a:bodyPr>
          <a:lstStyle/>
          <a:p>
            <a:r>
              <a:rPr lang="es-CL" sz="4000" dirty="0"/>
              <a:t>Sex </a:t>
            </a:r>
            <a:r>
              <a:rPr lang="es-CL" sz="4000" dirty="0" err="1"/>
              <a:t>Differences</a:t>
            </a:r>
            <a:r>
              <a:rPr lang="es-CL" sz="4000" dirty="0"/>
              <a:t> </a:t>
            </a:r>
            <a:r>
              <a:rPr lang="es-CL" sz="4000" dirty="0" err="1"/>
              <a:t>Relating</a:t>
            </a:r>
            <a:r>
              <a:rPr lang="es-CL" sz="4000" dirty="0"/>
              <a:t> to HIV </a:t>
            </a:r>
            <a:r>
              <a:rPr lang="es-CL" sz="4000" dirty="0" err="1"/>
              <a:t>Treatment</a:t>
            </a:r>
            <a:r>
              <a:rPr lang="es-CL" sz="4000" dirty="0"/>
              <a:t> and </a:t>
            </a:r>
            <a:r>
              <a:rPr lang="es-CL" sz="4000" dirty="0" err="1"/>
              <a:t>Disease</a:t>
            </a:r>
            <a:r>
              <a:rPr lang="es-CL" sz="4000" dirty="0"/>
              <a:t> </a:t>
            </a:r>
            <a:r>
              <a:rPr lang="es-CL" sz="4000" dirty="0" err="1"/>
              <a:t>Progresssion</a:t>
            </a:r>
            <a:r>
              <a:rPr lang="es-CL" sz="4000" dirty="0"/>
              <a:t>. </a:t>
            </a:r>
            <a:endParaRPr lang="en-U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D51C3-35A8-40E0-804A-86BB25BE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71172"/>
            <a:ext cx="10926721" cy="3766185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s-CL" dirty="0" err="1"/>
              <a:t>Female</a:t>
            </a:r>
            <a:r>
              <a:rPr lang="es-CL" dirty="0"/>
              <a:t> sex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associated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: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 err="1"/>
              <a:t>Lower</a:t>
            </a:r>
            <a:r>
              <a:rPr lang="es-CL" dirty="0"/>
              <a:t> HIV viral load </a:t>
            </a:r>
            <a:r>
              <a:rPr lang="es-CL" sz="2000" b="1" dirty="0">
                <a:solidFill>
                  <a:schemeClr val="accent1"/>
                </a:solidFill>
              </a:rPr>
              <a:t>(JAIDS 2002;31:11-19)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 err="1"/>
              <a:t>Higher</a:t>
            </a:r>
            <a:r>
              <a:rPr lang="es-CL" dirty="0"/>
              <a:t> CD4+ </a:t>
            </a:r>
            <a:r>
              <a:rPr lang="es-CL" dirty="0" err="1"/>
              <a:t>count</a:t>
            </a:r>
            <a:r>
              <a:rPr lang="es-CL" dirty="0"/>
              <a:t> </a:t>
            </a:r>
            <a:r>
              <a:rPr lang="es-CL" sz="2000" b="1" dirty="0">
                <a:solidFill>
                  <a:schemeClr val="accent1"/>
                </a:solidFill>
              </a:rPr>
              <a:t>(AIDS 1997;11:1071-3)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/>
              <a:t>More </a:t>
            </a:r>
            <a:r>
              <a:rPr lang="es-CL" dirty="0" err="1"/>
              <a:t>pronounced</a:t>
            </a:r>
            <a:r>
              <a:rPr lang="es-CL" dirty="0"/>
              <a:t> </a:t>
            </a:r>
            <a:r>
              <a:rPr lang="es-CL" dirty="0" err="1"/>
              <a:t>immune</a:t>
            </a:r>
            <a:r>
              <a:rPr lang="es-CL" dirty="0"/>
              <a:t> and </a:t>
            </a:r>
            <a:r>
              <a:rPr lang="es-CL" dirty="0" err="1"/>
              <a:t>vaccine</a:t>
            </a:r>
            <a:r>
              <a:rPr lang="es-CL" dirty="0"/>
              <a:t> responses </a:t>
            </a:r>
            <a:r>
              <a:rPr lang="es-CL" sz="2000" b="1" dirty="0">
                <a:solidFill>
                  <a:schemeClr val="accent1"/>
                </a:solidFill>
              </a:rPr>
              <a:t>(JAIDS 2011;57:9-15)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 err="1"/>
              <a:t>Higher</a:t>
            </a:r>
            <a:r>
              <a:rPr lang="es-CL" dirty="0"/>
              <a:t> </a:t>
            </a:r>
            <a:r>
              <a:rPr lang="es-CL" dirty="0" err="1"/>
              <a:t>levels</a:t>
            </a:r>
            <a:r>
              <a:rPr lang="es-CL" dirty="0"/>
              <a:t> of </a:t>
            </a:r>
            <a:r>
              <a:rPr lang="es-CL" dirty="0" err="1"/>
              <a:t>immune</a:t>
            </a:r>
            <a:r>
              <a:rPr lang="es-CL" dirty="0"/>
              <a:t> </a:t>
            </a:r>
            <a:r>
              <a:rPr lang="es-CL" dirty="0" err="1"/>
              <a:t>activation</a:t>
            </a:r>
            <a:r>
              <a:rPr lang="es-CL" dirty="0"/>
              <a:t> </a:t>
            </a:r>
            <a:r>
              <a:rPr lang="es-CL" sz="2000" b="1" dirty="0">
                <a:solidFill>
                  <a:schemeClr val="accent1"/>
                </a:solidFill>
              </a:rPr>
              <a:t>(JID 2013;208:830-8)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CL" dirty="0"/>
              <a:t>More </a:t>
            </a:r>
            <a:r>
              <a:rPr lang="es-CL" dirty="0" err="1"/>
              <a:t>frequent</a:t>
            </a:r>
            <a:r>
              <a:rPr lang="es-CL" dirty="0"/>
              <a:t> ART </a:t>
            </a:r>
            <a:r>
              <a:rPr lang="es-CL" dirty="0" err="1"/>
              <a:t>side</a:t>
            </a:r>
            <a:r>
              <a:rPr lang="es-CL" dirty="0"/>
              <a:t> </a:t>
            </a:r>
            <a:r>
              <a:rPr lang="es-CL" dirty="0" err="1"/>
              <a:t>effects</a:t>
            </a:r>
            <a:r>
              <a:rPr lang="es-CL" dirty="0"/>
              <a:t> and </a:t>
            </a:r>
            <a:r>
              <a:rPr lang="es-CL" dirty="0" err="1"/>
              <a:t>discontinuation</a:t>
            </a:r>
            <a:r>
              <a:rPr lang="es-CL" dirty="0"/>
              <a:t> </a:t>
            </a:r>
            <a:r>
              <a:rPr lang="es-CL" sz="2000" b="1" dirty="0">
                <a:solidFill>
                  <a:schemeClr val="accent1"/>
                </a:solidFill>
              </a:rPr>
              <a:t>(J </a:t>
            </a:r>
            <a:r>
              <a:rPr lang="es-CL" sz="2000" b="1" dirty="0" err="1">
                <a:solidFill>
                  <a:schemeClr val="accent1"/>
                </a:solidFill>
              </a:rPr>
              <a:t>Antimicrob</a:t>
            </a:r>
            <a:r>
              <a:rPr lang="es-CL" sz="2000" b="1" dirty="0">
                <a:solidFill>
                  <a:schemeClr val="accent1"/>
                </a:solidFill>
              </a:rPr>
              <a:t> </a:t>
            </a:r>
            <a:r>
              <a:rPr lang="es-CL" sz="2000" b="1" dirty="0" err="1">
                <a:solidFill>
                  <a:schemeClr val="accent1"/>
                </a:solidFill>
              </a:rPr>
              <a:t>Chem</a:t>
            </a:r>
            <a:r>
              <a:rPr lang="es-CL" sz="2000" b="1" dirty="0">
                <a:solidFill>
                  <a:schemeClr val="accent1"/>
                </a:solidFill>
              </a:rPr>
              <a:t> 2007; 60: 724-32)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Gráfico 5" descr="Tendencia al alza">
            <a:extLst>
              <a:ext uri="{FF2B5EF4-FFF2-40B4-BE49-F238E27FC236}">
                <a16:creationId xmlns:a16="http://schemas.microsoft.com/office/drawing/2014/main" id="{9BFD2876-0B59-45E5-B1C7-ECF4C8676B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2186" y="5509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49438B6-2584-4052-A07D-7C1208D3577A}"/>
              </a:ext>
            </a:extLst>
          </p:cNvPr>
          <p:cNvSpPr/>
          <p:nvPr/>
        </p:nvSpPr>
        <p:spPr>
          <a:xfrm>
            <a:off x="6562435" y="2621588"/>
            <a:ext cx="5589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Conclusions</a:t>
            </a:r>
          </a:p>
          <a:p>
            <a:r>
              <a:rPr lang="en-US" sz="2000" dirty="0">
                <a:solidFill>
                  <a:prstClr val="black"/>
                </a:solidFill>
              </a:rPr>
              <a:t>Gender inequalities in the response to </a:t>
            </a:r>
            <a:r>
              <a:rPr lang="en-US" sz="2000" dirty="0" err="1">
                <a:solidFill>
                  <a:prstClr val="black"/>
                </a:solidFill>
              </a:rPr>
              <a:t>cART</a:t>
            </a:r>
            <a:r>
              <a:rPr lang="en-US" sz="2000" dirty="0">
                <a:solidFill>
                  <a:prstClr val="black"/>
                </a:solidFill>
              </a:rPr>
              <a:t> are mainly explained by the different prevalence of </a:t>
            </a:r>
            <a:r>
              <a:rPr lang="en-US" sz="2000" u="sng" dirty="0">
                <a:solidFill>
                  <a:prstClr val="black"/>
                </a:solidFill>
              </a:rPr>
              <a:t>socioeconomic characteristics</a:t>
            </a:r>
            <a:r>
              <a:rPr lang="en-US" sz="2000" dirty="0">
                <a:solidFill>
                  <a:prstClr val="black"/>
                </a:solidFill>
              </a:rPr>
              <a:t> in women compared with men.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B57318-27AB-4DD6-832A-798DDB11FB5E}"/>
              </a:ext>
            </a:extLst>
          </p:cNvPr>
          <p:cNvSpPr/>
          <p:nvPr/>
        </p:nvSpPr>
        <p:spPr>
          <a:xfrm>
            <a:off x="6603511" y="4730678"/>
            <a:ext cx="5193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Conclusions</a:t>
            </a:r>
          </a:p>
          <a:p>
            <a:r>
              <a:rPr lang="en-US" sz="2000" dirty="0">
                <a:solidFill>
                  <a:prstClr val="black"/>
                </a:solidFill>
              </a:rPr>
              <a:t>It is essential to understand </a:t>
            </a:r>
            <a:r>
              <a:rPr lang="en-US" sz="2000" u="sng" dirty="0">
                <a:solidFill>
                  <a:prstClr val="black"/>
                </a:solidFill>
              </a:rPr>
              <a:t>sex differences in drug response</a:t>
            </a:r>
            <a:r>
              <a:rPr lang="en-US" sz="2000" dirty="0">
                <a:solidFill>
                  <a:prstClr val="black"/>
                </a:solidFill>
              </a:rPr>
              <a:t>, as they may affect drug safety and effectiveness.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DCFD50-82B0-4C64-9781-33412DF3FBCA}"/>
              </a:ext>
            </a:extLst>
          </p:cNvPr>
          <p:cNvSpPr/>
          <p:nvPr/>
        </p:nvSpPr>
        <p:spPr>
          <a:xfrm>
            <a:off x="6526360" y="451392"/>
            <a:ext cx="5439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Conclusions</a:t>
            </a:r>
          </a:p>
          <a:p>
            <a:r>
              <a:rPr lang="en-US" sz="2000" dirty="0">
                <a:solidFill>
                  <a:prstClr val="black"/>
                </a:solidFill>
              </a:rPr>
              <a:t>Women and men potentially differ in the course of their HIV infection, their response to treatment and drug pharmacokinetics, all of which are compounded by </a:t>
            </a:r>
            <a:r>
              <a:rPr lang="en-US" sz="2000" u="sng" dirty="0">
                <a:solidFill>
                  <a:prstClr val="black"/>
                </a:solidFill>
              </a:rPr>
              <a:t>social and behavioral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92" y="411983"/>
            <a:ext cx="5970482" cy="1788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3" y="2512084"/>
            <a:ext cx="5878282" cy="1837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5" y="4592096"/>
            <a:ext cx="5968719" cy="1959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22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5E0E4-0242-4285-B9C4-13B31BE7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1116562" cy="1658198"/>
          </a:xfrm>
        </p:spPr>
        <p:txBody>
          <a:bodyPr>
            <a:normAutofit/>
          </a:bodyPr>
          <a:lstStyle/>
          <a:p>
            <a:r>
              <a:rPr lang="en-US" sz="4000" dirty="0"/>
              <a:t>Sex Difference Considerations in ART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36297-C242-4099-BAA5-BE9BA3CE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15" y="1197936"/>
            <a:ext cx="11639106" cy="542260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general, studies have not shown sex differences in virologic responses to ART.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 are limited data showing that </a:t>
            </a:r>
          </a:p>
          <a:p>
            <a:pPr>
              <a:spcBef>
                <a:spcPts val="0"/>
              </a:spcBef>
            </a:pPr>
            <a:r>
              <a:rPr lang="en-US" dirty="0"/>
              <a:t>pharmacokinetics for some ARV drugs </a:t>
            </a:r>
          </a:p>
          <a:p>
            <a:pPr>
              <a:spcBef>
                <a:spcPts val="0"/>
              </a:spcBef>
            </a:pPr>
            <a:r>
              <a:rPr lang="en-US" dirty="0"/>
              <a:t>may differ between men and women,</a:t>
            </a:r>
          </a:p>
          <a:p>
            <a:pPr>
              <a:spcBef>
                <a:spcPts val="0"/>
              </a:spcBef>
            </a:pPr>
            <a:r>
              <a:rPr lang="en-US" dirty="0"/>
              <a:t>possibly because of variations in factors </a:t>
            </a:r>
          </a:p>
          <a:p>
            <a:pPr>
              <a:spcBef>
                <a:spcPts val="0"/>
              </a:spcBef>
            </a:pPr>
            <a:r>
              <a:rPr lang="en-US" dirty="0"/>
              <a:t>such as</a:t>
            </a:r>
            <a:r>
              <a:rPr lang="en-US" sz="2800" dirty="0"/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1E1C17-351A-42A1-ACFA-7D8E973DD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511" y="2157731"/>
            <a:ext cx="5753810" cy="464373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9D76CE-11D9-4857-89ED-0DBC3C1569B9}"/>
              </a:ext>
            </a:extLst>
          </p:cNvPr>
          <p:cNvSpPr/>
          <p:nvPr/>
        </p:nvSpPr>
        <p:spPr>
          <a:xfrm>
            <a:off x="319052" y="6035301"/>
            <a:ext cx="5074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0B4C8"/>
                </a:solidFill>
              </a:rPr>
              <a:t>Gender differences in the treatment of HIV infection.</a:t>
            </a:r>
          </a:p>
          <a:p>
            <a:r>
              <a:rPr lang="en-US" b="1" dirty="0">
                <a:solidFill>
                  <a:srgbClr val="50B4C8"/>
                </a:solidFill>
              </a:rPr>
              <a:t>Pharmacological Research 58 (2008) 173–182</a:t>
            </a:r>
          </a:p>
        </p:txBody>
      </p:sp>
      <p:pic>
        <p:nvPicPr>
          <p:cNvPr id="7" name="Gráfico 6" descr="Femenino">
            <a:extLst>
              <a:ext uri="{FF2B5EF4-FFF2-40B4-BE49-F238E27FC236}">
                <a16:creationId xmlns:a16="http://schemas.microsoft.com/office/drawing/2014/main" id="{1DFF0088-8DAC-4A66-B53A-6CEC78766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7406" y="3915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972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1_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993</Words>
  <Application>Microsoft Office PowerPoint</Application>
  <PresentationFormat>Widescreen</PresentationFormat>
  <Paragraphs>182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Arial</vt:lpstr>
      <vt:lpstr>Calibri</vt:lpstr>
      <vt:lpstr>Calibri Light</vt:lpstr>
      <vt:lpstr>Wingdings</vt:lpstr>
      <vt:lpstr>Wingdings 2</vt:lpstr>
      <vt:lpstr>Metropolitano</vt:lpstr>
      <vt:lpstr>2017_HTAA_Diabetes</vt:lpstr>
      <vt:lpstr>1_Metropolitano</vt:lpstr>
      <vt:lpstr>PowerPoint Presentation</vt:lpstr>
      <vt:lpstr>PowerPoint Presentation</vt:lpstr>
      <vt:lpstr>Are women really different from men?</vt:lpstr>
      <vt:lpstr>YES….  In so many many ways…</vt:lpstr>
      <vt:lpstr>PowerPoint Presentation</vt:lpstr>
      <vt:lpstr>PowerPoint Presentation</vt:lpstr>
      <vt:lpstr>Sex Differences Relating to HIV Treatment and Disease Progresssion. </vt:lpstr>
      <vt:lpstr>PowerPoint Presentation</vt:lpstr>
      <vt:lpstr>Sex Difference Considerations in ART </vt:lpstr>
      <vt:lpstr>Clinical Case</vt:lpstr>
      <vt:lpstr>PowerPoint Presentation</vt:lpstr>
      <vt:lpstr>What general considerations are important with this patient of childbearing age?</vt:lpstr>
      <vt:lpstr>What are the main considerations in relation to ART in Camila?</vt:lpstr>
      <vt:lpstr>PowerPoint Presentation</vt:lpstr>
      <vt:lpstr>PowerPoint Presentation</vt:lpstr>
      <vt:lpstr>Camila wants to be sure that the vaginal ring is effective.  Is it?</vt:lpstr>
      <vt:lpstr>PowerPoint Presentation</vt:lpstr>
      <vt:lpstr>PowerPoint Presentation</vt:lpstr>
      <vt:lpstr>Camila wants to be sure that the  vaginal ring is effective. Is it?</vt:lpstr>
      <vt:lpstr>PowerPoint Presentation</vt:lpstr>
      <vt:lpstr>PowerPoint Presentation</vt:lpstr>
      <vt:lpstr>PowerPoint Presentation</vt:lpstr>
      <vt:lpstr>Depression &amp; HIV </vt:lpstr>
      <vt:lpstr>PowerPoint Presentation</vt:lpstr>
      <vt:lpstr>PowerPoint Presentation</vt:lpstr>
      <vt:lpstr>PowerPoint Presentation</vt:lpstr>
      <vt:lpstr>What about Camila’s Multivitamins</vt:lpstr>
      <vt:lpstr>PowerPoint Presentation</vt:lpstr>
      <vt:lpstr>PowerPoint Presentation</vt:lpstr>
      <vt:lpstr>Don’t forget about “natural” medications and herbs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cortes</dc:creator>
  <cp:lastModifiedBy>Media</cp:lastModifiedBy>
  <cp:revision>55</cp:revision>
  <dcterms:created xsi:type="dcterms:W3CDTF">2019-07-08T00:39:49Z</dcterms:created>
  <dcterms:modified xsi:type="dcterms:W3CDTF">2019-07-21T16:44:04Z</dcterms:modified>
</cp:coreProperties>
</file>